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9" r:id="rId3"/>
    <p:sldId id="265" r:id="rId4"/>
    <p:sldId id="260" r:id="rId5"/>
    <p:sldId id="261" r:id="rId6"/>
    <p:sldId id="257" r:id="rId7"/>
    <p:sldId id="258"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068" autoAdjust="0"/>
    <p:restoredTop sz="94660"/>
  </p:normalViewPr>
  <p:slideViewPr>
    <p:cSldViewPr>
      <p:cViewPr varScale="1">
        <p:scale>
          <a:sx n="69" d="100"/>
          <a:sy n="69" d="100"/>
        </p:scale>
        <p:origin x="-330"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EC63E3-2FDA-4812-B0C4-78C8BC6AC7D1}" type="datetimeFigureOut">
              <a:rPr lang="en-US" smtClean="0"/>
              <a:pPr/>
              <a:t>5/30/2011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D93BCF-5EA0-40B9-8C4A-18DE03E24B44}" type="slidenum">
              <a:rPr lang="en-US" smtClean="0"/>
              <a:pPr/>
              <a:t>‹#›</a:t>
            </a:fld>
            <a:endParaRPr lang="en-US"/>
          </a:p>
        </p:txBody>
      </p:sp>
    </p:spTree>
    <p:extLst>
      <p:ext uri="{BB962C8B-B14F-4D97-AF65-F5344CB8AC3E}">
        <p14:creationId xmlns:p14="http://schemas.microsoft.com/office/powerpoint/2010/main" xmlns="" val="4111526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D93BCF-5EA0-40B9-8C4A-18DE03E24B44}" type="slidenum">
              <a:rPr lang="en-US" smtClean="0"/>
              <a:pPr/>
              <a:t>6</a:t>
            </a:fld>
            <a:endParaRPr lang="en-US"/>
          </a:p>
        </p:txBody>
      </p:sp>
    </p:spTree>
    <p:extLst>
      <p:ext uri="{BB962C8B-B14F-4D97-AF65-F5344CB8AC3E}">
        <p14:creationId xmlns:p14="http://schemas.microsoft.com/office/powerpoint/2010/main" xmlns="" val="12197863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cstate="print">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cstate="print"/>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cstate="print"/>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cstate="print"/>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17E1FE1A-5102-46D6-8B9B-8FD775FC628E}" type="datetimeFigureOut">
              <a:rPr lang="en-US" smtClean="0"/>
              <a:pPr/>
              <a:t>5/30/2011</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ACF8EF5A-AAF3-43DF-A157-B44E8EB589A1}" type="slidenum">
              <a:rPr lang="en-US" smtClean="0"/>
              <a:pPr/>
              <a:t>‹#›</a:t>
            </a:fld>
            <a:endParaRPr lang="en-US"/>
          </a:p>
        </p:txBody>
      </p:sp>
      <p:pic>
        <p:nvPicPr>
          <p:cNvPr id="9" name="Picture 8" descr="coverBand.png"/>
          <p:cNvPicPr>
            <a:picLocks noChangeAspect="1"/>
          </p:cNvPicPr>
          <p:nvPr/>
        </p:nvPicPr>
        <p:blipFill>
          <a:blip r:embed="rId5" cstate="print"/>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E1FE1A-5102-46D6-8B9B-8FD775FC628E}" type="datetimeFigureOut">
              <a:rPr lang="en-US" smtClean="0"/>
              <a:pPr/>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E1FE1A-5102-46D6-8B9B-8FD775FC628E}" type="datetimeFigureOut">
              <a:rPr lang="en-US" smtClean="0"/>
              <a:pPr/>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E1FE1A-5102-46D6-8B9B-8FD775FC628E}" type="datetimeFigureOut">
              <a:rPr lang="en-US" smtClean="0"/>
              <a:pPr/>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E1FE1A-5102-46D6-8B9B-8FD775FC628E}" type="datetimeFigureOut">
              <a:rPr lang="en-US" smtClean="0"/>
              <a:pPr/>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7E1FE1A-5102-46D6-8B9B-8FD775FC628E}" type="datetimeFigureOut">
              <a:rPr lang="en-US" smtClean="0"/>
              <a:pPr/>
              <a:t>5/30/2011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F8EF5A-AAF3-43DF-A157-B44E8EB589A1}" type="slidenum">
              <a:rPr lang="en-US" smtClean="0"/>
              <a:pPr/>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7E1FE1A-5102-46D6-8B9B-8FD775FC628E}" type="datetimeFigureOut">
              <a:rPr lang="en-US" smtClean="0"/>
              <a:pPr/>
              <a:t>5/30/2011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F8EF5A-AAF3-43DF-A157-B44E8EB589A1}" type="slidenum">
              <a:rPr lang="en-US" smtClean="0"/>
              <a:pPr/>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E1FE1A-5102-46D6-8B9B-8FD775FC628E}" type="datetimeFigureOut">
              <a:rPr lang="en-US" smtClean="0"/>
              <a:pPr/>
              <a:t>5/30/2011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E1FE1A-5102-46D6-8B9B-8FD775FC628E}" type="datetimeFigureOut">
              <a:rPr lang="en-US" smtClean="0"/>
              <a:pPr/>
              <a:t>5/30/2011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E1FE1A-5102-46D6-8B9B-8FD775FC628E}" type="datetimeFigureOut">
              <a:rPr lang="en-US" smtClean="0"/>
              <a:pPr/>
              <a:t>5/30/2011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cstate="print"/>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E1FE1A-5102-46D6-8B9B-8FD775FC628E}" type="datetimeFigureOut">
              <a:rPr lang="en-US" smtClean="0"/>
              <a:pPr/>
              <a:t>5/30/2011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F8EF5A-AAF3-43DF-A157-B44E8EB589A1}" type="slidenum">
              <a:rPr lang="en-US" smtClean="0"/>
              <a:pPr/>
              <a:t>‹#›</a:t>
            </a:fld>
            <a:endParaRPr 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cstate="print">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17E1FE1A-5102-46D6-8B9B-8FD775FC628E}" type="datetimeFigureOut">
              <a:rPr lang="en-US" smtClean="0"/>
              <a:pPr/>
              <a:t>5/30/2011</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ACF8EF5A-AAF3-43DF-A157-B44E8EB589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sh dir="u"/>
  </p:transition>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audio" Target="file:///C:\Documents%20and%20Settings\DJLab3\Local%20Settings\Temporary%20Internet%20Files\Content.IE5\0BSIDSKA\MS910219121%5b1%5d.wav"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audio" Target="file:///C:\Documents%20and%20Settings\DJLab3\Local%20Settings\Temporary%20Internet%20Files\Content.IE5\8EYA5GVL\MS900074237%5b1%5d.mid" TargetMode="Externa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audio" Target="file:///C:\Documents%20and%20Settings\DJLab3\Local%20Settings\Temporary%20Internet%20Files\Content.IE5\8EYA5GVL\MS910219666%5b1%5d.wav" TargetMode="Externa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audio" Target="file:///C:\Documents%20and%20Settings\DJLab3\Local%20Settings\Temporary%20Internet%20Files\Content.IE5\ZUXXOGUW\MS910220514%5b1%5d.wav" TargetMode="External"/><Relationship Id="rId4" Type="http://schemas.openxmlformats.org/officeDocument/2006/relationships/image" Target="../media/image15.wmf"/></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audio" Target="file:///C:\Documents%20and%20Settings\DJLab3\Local%20Settings\Temporary%20Internet%20Files\Content.IE5\EQO2JQSE\MS910219655%5b1%5d.wav" TargetMode="Externa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image" Target="../media/image18.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audio" Target="file:///C:\Documents%20and%20Settings\DJLab3\Local%20Settings\Temporary%20Internet%20Files\Content.IE5\L8VZSPN7\MS910219667%5b1%5d.wav" TargetMode="External"/><Relationship Id="rId4" Type="http://schemas.openxmlformats.org/officeDocument/2006/relationships/image" Target="../media/image20.wm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file:///C:\Documents%20and%20Settings\DJLab3\Local%20Settings\Temporary%20Internet%20Files\Content.IE5\YCTESQK7\MS900441677%5b1%5d.wav" TargetMode="External"/><Relationship Id="rId1" Type="http://schemas.openxmlformats.org/officeDocument/2006/relationships/audio" Target="file:///C:\Documents%20and%20Settings\DJLab3\Local%20Settings\Temporary%20Internet%20Files\Content.IE5\RW2RVWTK\MS900441677%5b1%5d.wav" TargetMode="External"/><Relationship Id="rId6" Type="http://schemas.openxmlformats.org/officeDocument/2006/relationships/image" Target="../media/image23.wmf"/><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audio" Target="../media/audio3.wav"/><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MS910219121[1].wav">
            <a:hlinkClick r:id="" action="ppaction://media"/>
          </p:cNvPr>
          <p:cNvPicPr>
            <a:picLocks noRot="1" noChangeAspect="1"/>
          </p:cNvPicPr>
          <p:nvPr>
            <a:audioFile r:link="rId1"/>
          </p:nvPr>
        </p:nvPicPr>
        <p:blipFill>
          <a:blip r:embed="rId3" cstate="print"/>
          <a:stretch>
            <a:fillRect/>
          </a:stretch>
        </p:blipFill>
        <p:spPr>
          <a:xfrm flipV="1">
            <a:off x="1600200" y="5181599"/>
            <a:ext cx="45719" cy="45719"/>
          </a:xfrm>
          <a:prstGeom prst="rect">
            <a:avLst/>
          </a:prstGeom>
        </p:spPr>
      </p:pic>
      <p:sp>
        <p:nvSpPr>
          <p:cNvPr id="2" name="Title 1"/>
          <p:cNvSpPr>
            <a:spLocks noGrp="1"/>
          </p:cNvSpPr>
          <p:nvPr>
            <p:ph type="ctrTitle"/>
          </p:nvPr>
        </p:nvSpPr>
        <p:spPr/>
        <p:txBody>
          <a:bodyPr/>
          <a:lstStyle/>
          <a:p>
            <a:r>
              <a:rPr lang="en-US" dirty="0" smtClean="0"/>
              <a:t>Literary Techniques</a:t>
            </a:r>
            <a:endParaRPr lang="en-US" dirty="0"/>
          </a:p>
        </p:txBody>
      </p:sp>
      <p:sp>
        <p:nvSpPr>
          <p:cNvPr id="3" name="Subtitle 2"/>
          <p:cNvSpPr>
            <a:spLocks noGrp="1"/>
          </p:cNvSpPr>
          <p:nvPr>
            <p:ph type="subTitle" idx="1"/>
          </p:nvPr>
        </p:nvSpPr>
        <p:spPr/>
        <p:txBody>
          <a:bodyPr>
            <a:normAutofit/>
          </a:bodyPr>
          <a:lstStyle/>
          <a:p>
            <a:r>
              <a:rPr lang="en-US" sz="2400" dirty="0" smtClean="0"/>
              <a:t>The Cry of the Icemark</a:t>
            </a:r>
            <a:endParaRPr lang="en-US" sz="2400" dirty="0"/>
          </a:p>
        </p:txBody>
      </p:sp>
      <p:sp>
        <p:nvSpPr>
          <p:cNvPr id="4" name="TextBox 3"/>
          <p:cNvSpPr txBox="1"/>
          <p:nvPr/>
        </p:nvSpPr>
        <p:spPr>
          <a:xfrm rot="20512059">
            <a:off x="741017" y="4084435"/>
            <a:ext cx="1844419" cy="369332"/>
          </a:xfrm>
          <a:prstGeom prst="rect">
            <a:avLst/>
          </a:prstGeom>
          <a:noFill/>
        </p:spPr>
        <p:txBody>
          <a:bodyPr wrap="square" rtlCol="0">
            <a:spAutoFit/>
          </a:bodyPr>
          <a:lstStyle/>
          <a:p>
            <a:r>
              <a:rPr lang="en-US" dirty="0" smtClean="0"/>
              <a:t>By Jamie Provost</a:t>
            </a:r>
            <a:endParaRPr lang="en-US" dirty="0"/>
          </a:p>
        </p:txBody>
      </p:sp>
    </p:spTree>
    <p:extLst>
      <p:ext uri="{BB962C8B-B14F-4D97-AF65-F5344CB8AC3E}">
        <p14:creationId xmlns:p14="http://schemas.microsoft.com/office/powerpoint/2010/main" xmlns="" val="3180533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044"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S900074237[1].mid">
            <a:hlinkClick r:id="" action="ppaction://media"/>
          </p:cNvPr>
          <p:cNvPicPr>
            <a:picLocks noRot="1" noChangeAspect="1"/>
          </p:cNvPicPr>
          <p:nvPr>
            <a:audioFile r:link="rId1"/>
          </p:nvPr>
        </p:nvPicPr>
        <p:blipFill>
          <a:blip r:embed="rId3"/>
          <a:stretch>
            <a:fillRect/>
          </a:stretch>
        </p:blipFill>
        <p:spPr>
          <a:xfrm>
            <a:off x="6705600" y="4267200"/>
            <a:ext cx="304800" cy="304800"/>
          </a:xfrm>
          <a:prstGeom prst="rect">
            <a:avLst/>
          </a:prstGeom>
        </p:spPr>
      </p:pic>
      <p:sp>
        <p:nvSpPr>
          <p:cNvPr id="2" name="TextBox 1"/>
          <p:cNvSpPr txBox="1"/>
          <p:nvPr/>
        </p:nvSpPr>
        <p:spPr>
          <a:xfrm>
            <a:off x="381000" y="762000"/>
            <a:ext cx="8382000" cy="1754326"/>
          </a:xfrm>
          <a:prstGeom prst="rect">
            <a:avLst/>
          </a:prstGeom>
          <a:noFill/>
        </p:spPr>
        <p:txBody>
          <a:bodyPr wrap="square" rtlCol="0">
            <a:spAutoFit/>
          </a:bodyPr>
          <a:lstStyle/>
          <a:p>
            <a:r>
              <a:rPr lang="en-US" dirty="0" smtClean="0"/>
              <a:t>“In very different circumstances he would have found the situation almost amusing: from arrogant certainty of success to a desperate struggle to survive in less than two hours. But he had no time to consider such ironies.” pg. 158 This statement is ironic because the best army known is being beat by the small army of the Icemark that is left from the first battle. It relates to the theme because the theme is don’t judge anyone by size or appearance and that is what Polypontian Army did.</a:t>
            </a:r>
            <a:endParaRPr lang="en-US" dirty="0"/>
          </a:p>
        </p:txBody>
      </p:sp>
      <p:sp>
        <p:nvSpPr>
          <p:cNvPr id="3" name="TextBox 2"/>
          <p:cNvSpPr txBox="1"/>
          <p:nvPr/>
        </p:nvSpPr>
        <p:spPr>
          <a:xfrm>
            <a:off x="381000" y="76200"/>
            <a:ext cx="8382000" cy="584775"/>
          </a:xfrm>
          <a:prstGeom prst="rect">
            <a:avLst/>
          </a:prstGeom>
          <a:noFill/>
        </p:spPr>
        <p:txBody>
          <a:bodyPr wrap="square" rtlCol="0">
            <a:spAutoFit/>
          </a:bodyPr>
          <a:lstStyle/>
          <a:p>
            <a:pPr algn="ctr"/>
            <a:r>
              <a:rPr lang="en-US" sz="3200" dirty="0" smtClean="0"/>
              <a:t>Irony</a:t>
            </a:r>
            <a:endParaRPr lang="en-US" sz="3200" dirty="0"/>
          </a:p>
        </p:txBody>
      </p:sp>
      <p:pic>
        <p:nvPicPr>
          <p:cNvPr id="4" name="Picture 2" descr="C:\Users\Staples\AppData\Local\Microsoft\Windows\Temporary Internet Files\Content.IE5\CF1NWBOI\MC900442149[1].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81000" y="3048000"/>
            <a:ext cx="2556353" cy="267808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C:\Users\Staples\AppData\Local\Microsoft\Windows\Temporary Internet Files\Content.IE5\CF1NWBOI\MC910216310[1].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819400" y="3124200"/>
            <a:ext cx="2885408" cy="2521542"/>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3" descr="C:\Users\Staples\AppData\Local\Microsoft\Windows\Temporary Internet Files\Content.IE5\O3JNNZD9\MC900433818[1].pn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5715000" y="3276600"/>
            <a:ext cx="2286000" cy="2286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412298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41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MS910219666[1].wav">
            <a:hlinkClick r:id="" action="ppaction://media"/>
          </p:cNvPr>
          <p:cNvPicPr>
            <a:picLocks noRot="1" noChangeAspect="1"/>
          </p:cNvPicPr>
          <p:nvPr>
            <a:audioFile r:link="rId1"/>
          </p:nvPr>
        </p:nvPicPr>
        <p:blipFill>
          <a:blip r:embed="rId3"/>
          <a:stretch>
            <a:fillRect/>
          </a:stretch>
        </p:blipFill>
        <p:spPr>
          <a:xfrm>
            <a:off x="4419600" y="3276600"/>
            <a:ext cx="304800" cy="304800"/>
          </a:xfrm>
          <a:prstGeom prst="rect">
            <a:avLst/>
          </a:prstGeom>
        </p:spPr>
      </p:pic>
      <p:sp>
        <p:nvSpPr>
          <p:cNvPr id="3" name="TextBox 2"/>
          <p:cNvSpPr txBox="1"/>
          <p:nvPr/>
        </p:nvSpPr>
        <p:spPr>
          <a:xfrm>
            <a:off x="381000" y="762000"/>
            <a:ext cx="8382000" cy="1477328"/>
          </a:xfrm>
          <a:prstGeom prst="rect">
            <a:avLst/>
          </a:prstGeom>
          <a:noFill/>
        </p:spPr>
        <p:txBody>
          <a:bodyPr wrap="square" rtlCol="0">
            <a:spAutoFit/>
          </a:bodyPr>
          <a:lstStyle/>
          <a:p>
            <a:r>
              <a:rPr lang="en-US" dirty="0" smtClean="0"/>
              <a:t>“The werewolf </a:t>
            </a:r>
            <a:r>
              <a:rPr lang="en-US" i="1" u="sng" dirty="0" smtClean="0"/>
              <a:t>was approaching with slow, deliberate steps as though it was enjoying the moment just before the kill, like a cat with a helpless mouse within easy reach.” </a:t>
            </a:r>
            <a:r>
              <a:rPr lang="en-US" dirty="0" smtClean="0"/>
              <a:t>pg. 3 It is relating to the mood of the novel in the scene. The mood is desperate because Thirrin is desperate to get out of this situation and be in a safer spot where she can’t get killed.</a:t>
            </a:r>
            <a:endParaRPr lang="en-US" i="1" u="sng" dirty="0"/>
          </a:p>
        </p:txBody>
      </p:sp>
      <p:sp>
        <p:nvSpPr>
          <p:cNvPr id="4" name="TextBox 3"/>
          <p:cNvSpPr txBox="1"/>
          <p:nvPr/>
        </p:nvSpPr>
        <p:spPr>
          <a:xfrm>
            <a:off x="381000" y="152400"/>
            <a:ext cx="8382000" cy="584775"/>
          </a:xfrm>
          <a:prstGeom prst="rect">
            <a:avLst/>
          </a:prstGeom>
          <a:noFill/>
        </p:spPr>
        <p:txBody>
          <a:bodyPr wrap="square" rtlCol="0">
            <a:spAutoFit/>
          </a:bodyPr>
          <a:lstStyle/>
          <a:p>
            <a:pPr algn="ctr"/>
            <a:r>
              <a:rPr lang="en-US" sz="3200" dirty="0" smtClean="0"/>
              <a:t>Simile</a:t>
            </a:r>
            <a:endParaRPr lang="en-US" sz="3200" dirty="0"/>
          </a:p>
        </p:txBody>
      </p:sp>
      <p:pic>
        <p:nvPicPr>
          <p:cNvPr id="5" name="Picture 3" descr="C:\Users\Staples\AppData\Local\Microsoft\Windows\Temporary Internet Files\Content.IE5\1IESWSR8\MC900444838[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752600" y="2209800"/>
            <a:ext cx="4724400" cy="36287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73689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0407"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S900070512[1].wav">
            <a:hlinkClick r:id="" action="ppaction://media"/>
          </p:cNvPr>
          <p:cNvPicPr>
            <a:picLocks noRot="1" noChangeAspect="1"/>
          </p:cNvPicPr>
          <p:nvPr>
            <a:wavAudioFile r:embed="rId1" name="MS900070512[1].wav"/>
          </p:nvPr>
        </p:nvPicPr>
        <p:blipFill>
          <a:blip r:embed="rId3"/>
          <a:stretch>
            <a:fillRect/>
          </a:stretch>
        </p:blipFill>
        <p:spPr>
          <a:xfrm>
            <a:off x="4419600" y="3276600"/>
            <a:ext cx="304800" cy="304800"/>
          </a:xfrm>
          <a:prstGeom prst="rect">
            <a:avLst/>
          </a:prstGeom>
        </p:spPr>
      </p:pic>
      <p:sp>
        <p:nvSpPr>
          <p:cNvPr id="2" name="TextBox 1"/>
          <p:cNvSpPr txBox="1"/>
          <p:nvPr/>
        </p:nvSpPr>
        <p:spPr>
          <a:xfrm>
            <a:off x="304800" y="762000"/>
            <a:ext cx="8458200" cy="1200329"/>
          </a:xfrm>
          <a:prstGeom prst="rect">
            <a:avLst/>
          </a:prstGeom>
          <a:noFill/>
        </p:spPr>
        <p:txBody>
          <a:bodyPr wrap="square" rtlCol="0">
            <a:spAutoFit/>
          </a:bodyPr>
          <a:lstStyle/>
          <a:p>
            <a:r>
              <a:rPr lang="en-US" dirty="0" smtClean="0"/>
              <a:t>“</a:t>
            </a:r>
            <a:r>
              <a:rPr lang="en-US" i="1" u="sng" dirty="0" smtClean="0"/>
              <a:t>Then, like the shatter of broken glass</a:t>
            </a:r>
            <a:r>
              <a:rPr lang="en-US" dirty="0" smtClean="0"/>
              <a:t>, the enemy burst into view” pg. 152 This relates to the tone at the moment because the tone is frightening. The army just comes out of nowhere and now Thirrin must fight against the best army they know which is frightening to her.</a:t>
            </a:r>
            <a:endParaRPr lang="en-US" dirty="0"/>
          </a:p>
        </p:txBody>
      </p:sp>
      <p:sp>
        <p:nvSpPr>
          <p:cNvPr id="3" name="TextBox 2"/>
          <p:cNvSpPr txBox="1"/>
          <p:nvPr/>
        </p:nvSpPr>
        <p:spPr>
          <a:xfrm>
            <a:off x="381000" y="152400"/>
            <a:ext cx="8382000" cy="584775"/>
          </a:xfrm>
          <a:prstGeom prst="rect">
            <a:avLst/>
          </a:prstGeom>
          <a:noFill/>
        </p:spPr>
        <p:txBody>
          <a:bodyPr wrap="square" rtlCol="0">
            <a:spAutoFit/>
          </a:bodyPr>
          <a:lstStyle/>
          <a:p>
            <a:pPr algn="ctr"/>
            <a:r>
              <a:rPr lang="en-US" sz="3200" dirty="0" smtClean="0"/>
              <a:t>Simile</a:t>
            </a:r>
            <a:endParaRPr lang="en-US" sz="3200" dirty="0"/>
          </a:p>
        </p:txBody>
      </p:sp>
      <p:pic>
        <p:nvPicPr>
          <p:cNvPr id="4" name="Picture 2" descr="C:\Users\Staples\AppData\Local\Microsoft\Windows\Temporary Internet Files\Content.IE5\TWMUPH63\MC900433819[1].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657714" y="2514714"/>
            <a:ext cx="3124086" cy="31240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708559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MS910220514[1].wav">
            <a:hlinkClick r:id="" action="ppaction://media"/>
          </p:cNvPr>
          <p:cNvPicPr>
            <a:picLocks noRot="1" noChangeAspect="1"/>
          </p:cNvPicPr>
          <p:nvPr>
            <a:audioFile r:link="rId1"/>
          </p:nvPr>
        </p:nvPicPr>
        <p:blipFill>
          <a:blip r:embed="rId3"/>
          <a:stretch>
            <a:fillRect/>
          </a:stretch>
        </p:blipFill>
        <p:spPr>
          <a:xfrm>
            <a:off x="4419600" y="3276600"/>
            <a:ext cx="304800" cy="304800"/>
          </a:xfrm>
          <a:prstGeom prst="rect">
            <a:avLst/>
          </a:prstGeom>
        </p:spPr>
      </p:pic>
      <p:sp>
        <p:nvSpPr>
          <p:cNvPr id="2" name="TextBox 1"/>
          <p:cNvSpPr txBox="1"/>
          <p:nvPr/>
        </p:nvSpPr>
        <p:spPr>
          <a:xfrm>
            <a:off x="381000" y="762000"/>
            <a:ext cx="8382000" cy="1200329"/>
          </a:xfrm>
          <a:prstGeom prst="rect">
            <a:avLst/>
          </a:prstGeom>
          <a:noFill/>
        </p:spPr>
        <p:txBody>
          <a:bodyPr wrap="square" rtlCol="0">
            <a:spAutoFit/>
          </a:bodyPr>
          <a:lstStyle/>
          <a:p>
            <a:r>
              <a:rPr lang="en-US" dirty="0" smtClean="0"/>
              <a:t>“ A silence fell of such intensity that Thirrin could hear the </a:t>
            </a:r>
            <a:r>
              <a:rPr lang="en-US" i="1" u="sng" dirty="0" smtClean="0"/>
              <a:t>blood whispering</a:t>
            </a:r>
            <a:r>
              <a:rPr lang="en-US" dirty="0" smtClean="0"/>
              <a:t> in her ears.” pg. 153  This relates to the mood because the mood is suspenseful. You have no idea what is about to happen because no one is saying anything. You’re just sitting waiting for something to happen and what ever happens can change your life. </a:t>
            </a:r>
            <a:endParaRPr lang="en-US" dirty="0"/>
          </a:p>
        </p:txBody>
      </p:sp>
      <p:sp>
        <p:nvSpPr>
          <p:cNvPr id="3" name="TextBox 2"/>
          <p:cNvSpPr txBox="1"/>
          <p:nvPr/>
        </p:nvSpPr>
        <p:spPr>
          <a:xfrm>
            <a:off x="381000" y="152400"/>
            <a:ext cx="8382000" cy="584775"/>
          </a:xfrm>
          <a:prstGeom prst="rect">
            <a:avLst/>
          </a:prstGeom>
          <a:noFill/>
        </p:spPr>
        <p:txBody>
          <a:bodyPr wrap="square" rtlCol="0">
            <a:spAutoFit/>
          </a:bodyPr>
          <a:lstStyle/>
          <a:p>
            <a:pPr algn="ctr"/>
            <a:r>
              <a:rPr lang="en-US" sz="3200" dirty="0" smtClean="0"/>
              <a:t>Personification</a:t>
            </a:r>
            <a:endParaRPr lang="en-US" sz="3200" dirty="0"/>
          </a:p>
        </p:txBody>
      </p:sp>
      <p:pic>
        <p:nvPicPr>
          <p:cNvPr id="1026" name="Picture 2" descr="C:\Documents and Settings\DJLab3\Local Settings\Temporary Internet Files\Content.IE5\ZUXXOGUW\MC900437803[1].wmf"/>
          <p:cNvPicPr>
            <a:picLocks noChangeAspect="1" noChangeArrowheads="1"/>
          </p:cNvPicPr>
          <p:nvPr/>
        </p:nvPicPr>
        <p:blipFill>
          <a:blip r:embed="rId4"/>
          <a:srcRect/>
          <a:stretch>
            <a:fillRect/>
          </a:stretch>
        </p:blipFill>
        <p:spPr bwMode="auto">
          <a:xfrm>
            <a:off x="3429000" y="2362200"/>
            <a:ext cx="2378075" cy="2374017"/>
          </a:xfrm>
          <a:prstGeom prst="rect">
            <a:avLst/>
          </a:prstGeom>
          <a:noFill/>
        </p:spPr>
      </p:pic>
    </p:spTree>
    <p:extLst>
      <p:ext uri="{BB962C8B-B14F-4D97-AF65-F5344CB8AC3E}">
        <p14:creationId xmlns:p14="http://schemas.microsoft.com/office/powerpoint/2010/main" xmlns="" val="11647506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379"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10219655[1].wav">
            <a:hlinkClick r:id="" action="ppaction://media"/>
          </p:cNvPr>
          <p:cNvPicPr>
            <a:picLocks noRot="1" noChangeAspect="1"/>
          </p:cNvPicPr>
          <p:nvPr>
            <a:audioFile r:link="rId1"/>
          </p:nvPr>
        </p:nvPicPr>
        <p:blipFill>
          <a:blip r:embed="rId3"/>
          <a:stretch>
            <a:fillRect/>
          </a:stretch>
        </p:blipFill>
        <p:spPr>
          <a:xfrm>
            <a:off x="4419600" y="3276600"/>
            <a:ext cx="304800" cy="304800"/>
          </a:xfrm>
          <a:prstGeom prst="rect">
            <a:avLst/>
          </a:prstGeom>
        </p:spPr>
      </p:pic>
      <p:sp>
        <p:nvSpPr>
          <p:cNvPr id="2" name="TextBox 1"/>
          <p:cNvSpPr txBox="1"/>
          <p:nvPr/>
        </p:nvSpPr>
        <p:spPr>
          <a:xfrm>
            <a:off x="381000" y="762000"/>
            <a:ext cx="8382000" cy="1200329"/>
          </a:xfrm>
          <a:prstGeom prst="rect">
            <a:avLst/>
          </a:prstGeom>
          <a:noFill/>
        </p:spPr>
        <p:txBody>
          <a:bodyPr wrap="square" rtlCol="0">
            <a:spAutoFit/>
          </a:bodyPr>
          <a:lstStyle/>
          <a:p>
            <a:r>
              <a:rPr lang="en-US" dirty="0" smtClean="0"/>
              <a:t>“Immediately </a:t>
            </a:r>
            <a:r>
              <a:rPr lang="en-US" i="1" u="sng" dirty="0" smtClean="0"/>
              <a:t>flames belched </a:t>
            </a:r>
            <a:r>
              <a:rPr lang="en-US" dirty="0" smtClean="0"/>
              <a:t>out into the cold air, then settled down to burn steadily, quickly warming the atmosphere.”  pg. 235 The mood is fanciful at the moment. Because Thirrin has never seen anything like the fire </a:t>
            </a:r>
            <a:r>
              <a:rPr lang="en-US" dirty="0"/>
              <a:t>p</a:t>
            </a:r>
            <a:r>
              <a:rPr lang="en-US" dirty="0" smtClean="0"/>
              <a:t>lace. It amazes her how it works and how quickly it works.</a:t>
            </a:r>
            <a:endParaRPr lang="en-US" dirty="0"/>
          </a:p>
        </p:txBody>
      </p:sp>
      <p:sp>
        <p:nvSpPr>
          <p:cNvPr id="3" name="TextBox 2"/>
          <p:cNvSpPr txBox="1"/>
          <p:nvPr/>
        </p:nvSpPr>
        <p:spPr>
          <a:xfrm>
            <a:off x="381000" y="152400"/>
            <a:ext cx="8382000" cy="584775"/>
          </a:xfrm>
          <a:prstGeom prst="rect">
            <a:avLst/>
          </a:prstGeom>
          <a:noFill/>
        </p:spPr>
        <p:txBody>
          <a:bodyPr wrap="square" rtlCol="0">
            <a:spAutoFit/>
          </a:bodyPr>
          <a:lstStyle/>
          <a:p>
            <a:pPr algn="ctr"/>
            <a:r>
              <a:rPr lang="en-US" sz="3200" dirty="0" smtClean="0"/>
              <a:t>Personification</a:t>
            </a:r>
            <a:endParaRPr lang="en-US" sz="3200" dirty="0"/>
          </a:p>
        </p:txBody>
      </p:sp>
      <p:pic>
        <p:nvPicPr>
          <p:cNvPr id="5" name="Picture 2" descr="C:\Users\Staples\AppData\Local\Microsoft\Windows\Temporary Internet Files\Content.IE5\1IESWSR8\MP900448748[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600200" y="2590800"/>
            <a:ext cx="4967567" cy="3429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644848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S900074881[1].wav">
            <a:hlinkClick r:id="" action="ppaction://media"/>
          </p:cNvPr>
          <p:cNvPicPr>
            <a:picLocks noRot="1" noChangeAspect="1"/>
          </p:cNvPicPr>
          <p:nvPr>
            <a:wavAudioFile r:embed="rId1" name="MS900074881[1].wav"/>
          </p:nvPr>
        </p:nvPicPr>
        <p:blipFill>
          <a:blip r:embed="rId4"/>
          <a:stretch>
            <a:fillRect/>
          </a:stretch>
        </p:blipFill>
        <p:spPr>
          <a:xfrm>
            <a:off x="4419600" y="3276600"/>
            <a:ext cx="304800" cy="304800"/>
          </a:xfrm>
          <a:prstGeom prst="rect">
            <a:avLst/>
          </a:prstGeom>
        </p:spPr>
      </p:pic>
      <p:sp>
        <p:nvSpPr>
          <p:cNvPr id="2" name="TextBox 1"/>
          <p:cNvSpPr txBox="1"/>
          <p:nvPr/>
        </p:nvSpPr>
        <p:spPr>
          <a:xfrm>
            <a:off x="3048000" y="152399"/>
            <a:ext cx="2590800" cy="584775"/>
          </a:xfrm>
          <a:prstGeom prst="rect">
            <a:avLst/>
          </a:prstGeom>
          <a:noFill/>
        </p:spPr>
        <p:txBody>
          <a:bodyPr wrap="square" rtlCol="0">
            <a:spAutoFit/>
          </a:bodyPr>
          <a:lstStyle/>
          <a:p>
            <a:pPr algn="ctr"/>
            <a:r>
              <a:rPr lang="en-US" sz="3200" dirty="0" smtClean="0">
                <a:effectLst>
                  <a:outerShdw blurRad="38100" dist="38100" dir="2700000" algn="tl">
                    <a:srgbClr val="000000">
                      <a:alpha val="43137"/>
                    </a:srgbClr>
                  </a:outerShdw>
                </a:effectLst>
              </a:rPr>
              <a:t>Simile</a:t>
            </a:r>
            <a:endParaRPr lang="en-US" sz="3200" dirty="0">
              <a:effectLst>
                <a:outerShdw blurRad="38100" dist="38100" dir="2700000" algn="tl">
                  <a:srgbClr val="000000">
                    <a:alpha val="43137"/>
                  </a:srgbClr>
                </a:outerShdw>
              </a:effectLst>
            </a:endParaRPr>
          </a:p>
        </p:txBody>
      </p:sp>
      <p:sp>
        <p:nvSpPr>
          <p:cNvPr id="3" name="TextBox 2"/>
          <p:cNvSpPr txBox="1"/>
          <p:nvPr/>
        </p:nvSpPr>
        <p:spPr>
          <a:xfrm>
            <a:off x="381000" y="914399"/>
            <a:ext cx="8382000" cy="1477328"/>
          </a:xfrm>
          <a:prstGeom prst="rect">
            <a:avLst/>
          </a:prstGeom>
          <a:noFill/>
        </p:spPr>
        <p:txBody>
          <a:bodyPr wrap="square" rtlCol="0">
            <a:spAutoFit/>
          </a:bodyPr>
          <a:lstStyle/>
          <a:p>
            <a:r>
              <a:rPr lang="en-US" dirty="0" smtClean="0"/>
              <a:t>“They seemed whiter than the surrounding snow, the smallest of them were longer than her fingers, and </a:t>
            </a:r>
            <a:r>
              <a:rPr lang="en-US" i="1" u="sng" dirty="0" smtClean="0"/>
              <a:t>the fangs looked as lethal as ivory cavalry sabers</a:t>
            </a:r>
            <a:r>
              <a:rPr lang="en-US" dirty="0" smtClean="0"/>
              <a:t>.” pg. 273 Its meaning  to the present mood is to describe how ferocious, and frightening the leopard that stood directly in front of them was. It said the snow leopards were huge and their teeth looked deadly which made Thirrin shiver.</a:t>
            </a:r>
            <a:endParaRPr lang="en-US" dirty="0"/>
          </a:p>
        </p:txBody>
      </p:sp>
      <p:pic>
        <p:nvPicPr>
          <p:cNvPr id="5"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263900" y="2514600"/>
            <a:ext cx="2311400" cy="20026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917886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7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S910219667[1].wav">
            <a:hlinkClick r:id="" action="ppaction://media"/>
          </p:cNvPr>
          <p:cNvPicPr>
            <a:picLocks noRot="1" noChangeAspect="1"/>
          </p:cNvPicPr>
          <p:nvPr>
            <a:audioFile r:link="rId1"/>
          </p:nvPr>
        </p:nvPicPr>
        <p:blipFill>
          <a:blip r:embed="rId3"/>
          <a:stretch>
            <a:fillRect/>
          </a:stretch>
        </p:blipFill>
        <p:spPr>
          <a:xfrm>
            <a:off x="4419600" y="3810000"/>
            <a:ext cx="304800" cy="304800"/>
          </a:xfrm>
          <a:prstGeom prst="rect">
            <a:avLst/>
          </a:prstGeom>
        </p:spPr>
      </p:pic>
      <p:sp>
        <p:nvSpPr>
          <p:cNvPr id="2" name="TextBox 1"/>
          <p:cNvSpPr txBox="1"/>
          <p:nvPr/>
        </p:nvSpPr>
        <p:spPr>
          <a:xfrm>
            <a:off x="381000" y="914400"/>
            <a:ext cx="8382000" cy="1477328"/>
          </a:xfrm>
          <a:prstGeom prst="rect">
            <a:avLst/>
          </a:prstGeom>
          <a:noFill/>
        </p:spPr>
        <p:txBody>
          <a:bodyPr wrap="square" rtlCol="0">
            <a:spAutoFit/>
          </a:bodyPr>
          <a:lstStyle/>
          <a:p>
            <a:r>
              <a:rPr lang="en-US" dirty="0" smtClean="0"/>
              <a:t>Even though both Thirrin and Oskan had been told that the leopards could talk, they had expected </a:t>
            </a:r>
            <a:r>
              <a:rPr lang="en-US" i="1" u="sng" dirty="0" smtClean="0"/>
              <a:t>them to sound like the werewolves</a:t>
            </a:r>
            <a:r>
              <a:rPr lang="en-US" dirty="0" smtClean="0"/>
              <a:t>, uttering the gruntings and growlings of an animal in a way that somehow resembled speech.” pg. 273 Its meaning is to the tone is  to describe the leopard sounds. The leopard sound formal, unlike what they expected it to sound like..</a:t>
            </a:r>
            <a:endParaRPr lang="en-US" dirty="0"/>
          </a:p>
        </p:txBody>
      </p:sp>
      <p:sp>
        <p:nvSpPr>
          <p:cNvPr id="4" name="TextBox 3"/>
          <p:cNvSpPr txBox="1"/>
          <p:nvPr/>
        </p:nvSpPr>
        <p:spPr>
          <a:xfrm>
            <a:off x="381000" y="228600"/>
            <a:ext cx="8382000" cy="584775"/>
          </a:xfrm>
          <a:prstGeom prst="rect">
            <a:avLst/>
          </a:prstGeom>
          <a:noFill/>
        </p:spPr>
        <p:txBody>
          <a:bodyPr wrap="square" rtlCol="0">
            <a:spAutoFit/>
          </a:bodyPr>
          <a:lstStyle/>
          <a:p>
            <a:pPr algn="ctr"/>
            <a:r>
              <a:rPr lang="en-US" sz="3200" dirty="0" smtClean="0"/>
              <a:t>Simile</a:t>
            </a:r>
            <a:endParaRPr lang="en-US" sz="3200" dirty="0"/>
          </a:p>
        </p:txBody>
      </p:sp>
      <p:pic>
        <p:nvPicPr>
          <p:cNvPr id="2050" name="Picture 2" descr="C:\Documents and Settings\DJLab3\Local Settings\Temporary Internet Files\Content.IE5\RW2RVWTK\MC900090961[1].wmf"/>
          <p:cNvPicPr>
            <a:picLocks noChangeAspect="1" noChangeArrowheads="1"/>
          </p:cNvPicPr>
          <p:nvPr/>
        </p:nvPicPr>
        <p:blipFill>
          <a:blip r:embed="rId4"/>
          <a:srcRect/>
          <a:stretch>
            <a:fillRect/>
          </a:stretch>
        </p:blipFill>
        <p:spPr bwMode="auto">
          <a:xfrm>
            <a:off x="3733800" y="2286000"/>
            <a:ext cx="2475500" cy="3810000"/>
          </a:xfrm>
          <a:prstGeom prst="rect">
            <a:avLst/>
          </a:prstGeom>
          <a:noFill/>
        </p:spPr>
      </p:pic>
    </p:spTree>
    <p:extLst>
      <p:ext uri="{BB962C8B-B14F-4D97-AF65-F5344CB8AC3E}">
        <p14:creationId xmlns:p14="http://schemas.microsoft.com/office/powerpoint/2010/main" xmlns="" val="29907251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038"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S900441677[1].wav">
            <a:hlinkClick r:id="" action="ppaction://media"/>
          </p:cNvPr>
          <p:cNvPicPr>
            <a:picLocks noRot="1" noChangeAspect="1"/>
          </p:cNvPicPr>
          <p:nvPr>
            <a:audioFile r:link="rId1"/>
          </p:nvPr>
        </p:nvPicPr>
        <p:blipFill>
          <a:blip r:embed="rId4"/>
          <a:stretch>
            <a:fillRect/>
          </a:stretch>
        </p:blipFill>
        <p:spPr>
          <a:xfrm>
            <a:off x="4419600" y="3276600"/>
            <a:ext cx="304800" cy="304800"/>
          </a:xfrm>
          <a:prstGeom prst="rect">
            <a:avLst/>
          </a:prstGeom>
        </p:spPr>
      </p:pic>
      <p:pic>
        <p:nvPicPr>
          <p:cNvPr id="9" name="MS900441677[1].wav">
            <a:hlinkClick r:id="" action="ppaction://media"/>
          </p:cNvPr>
          <p:cNvPicPr>
            <a:picLocks noRot="1" noChangeAspect="1"/>
          </p:cNvPicPr>
          <p:nvPr>
            <a:audioFile r:link="rId2"/>
          </p:nvPr>
        </p:nvPicPr>
        <p:blipFill>
          <a:blip r:embed="rId5"/>
          <a:stretch>
            <a:fillRect/>
          </a:stretch>
        </p:blipFill>
        <p:spPr>
          <a:xfrm>
            <a:off x="4419600" y="3276600"/>
            <a:ext cx="304800" cy="304800"/>
          </a:xfrm>
          <a:prstGeom prst="rect">
            <a:avLst/>
          </a:prstGeom>
        </p:spPr>
      </p:pic>
      <p:sp>
        <p:nvSpPr>
          <p:cNvPr id="2" name="TextBox 1"/>
          <p:cNvSpPr txBox="1"/>
          <p:nvPr/>
        </p:nvSpPr>
        <p:spPr>
          <a:xfrm>
            <a:off x="381000" y="707571"/>
            <a:ext cx="8382000" cy="1200329"/>
          </a:xfrm>
          <a:prstGeom prst="rect">
            <a:avLst/>
          </a:prstGeom>
          <a:noFill/>
        </p:spPr>
        <p:txBody>
          <a:bodyPr wrap="square" rtlCol="0">
            <a:spAutoFit/>
          </a:bodyPr>
          <a:lstStyle/>
          <a:p>
            <a:r>
              <a:rPr lang="en-US" dirty="0" smtClean="0"/>
              <a:t>“Several huge leathery creatures dropped out of the darkening evening sky and literally </a:t>
            </a:r>
            <a:r>
              <a:rPr lang="en-US" i="1" u="sng" dirty="0" smtClean="0"/>
              <a:t>stepped out of flight, like fashionable ladies descending elegantly from a carriage</a:t>
            </a:r>
            <a:r>
              <a:rPr lang="en-US" dirty="0" smtClean="0"/>
              <a:t>” pg. 253 The tone of this quote is elegant. It is elegant because of the fashionable appearance they make into the room.</a:t>
            </a:r>
            <a:endParaRPr lang="en-US" dirty="0"/>
          </a:p>
        </p:txBody>
      </p:sp>
      <p:sp>
        <p:nvSpPr>
          <p:cNvPr id="4" name="TextBox 3"/>
          <p:cNvSpPr txBox="1"/>
          <p:nvPr/>
        </p:nvSpPr>
        <p:spPr>
          <a:xfrm>
            <a:off x="446314" y="77726"/>
            <a:ext cx="8229600" cy="584775"/>
          </a:xfrm>
          <a:prstGeom prst="rect">
            <a:avLst/>
          </a:prstGeom>
          <a:noFill/>
        </p:spPr>
        <p:txBody>
          <a:bodyPr wrap="square" rtlCol="0">
            <a:spAutoFit/>
          </a:bodyPr>
          <a:lstStyle/>
          <a:p>
            <a:pPr algn="ctr"/>
            <a:r>
              <a:rPr lang="en-US" sz="3200" dirty="0" smtClean="0"/>
              <a:t>Simile</a:t>
            </a:r>
            <a:endParaRPr lang="en-US" sz="3200" dirty="0"/>
          </a:p>
        </p:txBody>
      </p:sp>
      <p:pic>
        <p:nvPicPr>
          <p:cNvPr id="6" name="Picture 2" descr="C:\Users\Staples\AppData\Local\Microsoft\Windows\Temporary Internet Files\Content.IE5\3M4AZPBX\MC900355875[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048000" y="2667000"/>
            <a:ext cx="2628291" cy="33360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16638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72" fill="hold"/>
                                        <p:tgtEl>
                                          <p:spTgt spid="9"/>
                                        </p:tgtEl>
                                      </p:cBhvr>
                                    </p:cmd>
                                  </p:childTnLst>
                                </p:cTn>
                              </p:par>
                            </p:childTnLst>
                          </p:cTn>
                        </p:par>
                        <p:par>
                          <p:cTn id="7" fill="hold">
                            <p:stCondLst>
                              <p:cond delay="2172"/>
                            </p:stCondLst>
                            <p:childTnLst>
                              <p:par>
                                <p:cTn id="8" presetID="1" presetClass="mediacall" presetSubtype="0" fill="hold" nodeType="afterEffect">
                                  <p:stCondLst>
                                    <p:cond delay="0"/>
                                  </p:stCondLst>
                                  <p:childTnLst>
                                    <p:cmd type="call" cmd="playFrom(0.0)">
                                      <p:cBhvr>
                                        <p:cTn id="9" dur="2172"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S900069784[1].wav">
            <a:hlinkClick r:id="" action="ppaction://media"/>
          </p:cNvPr>
          <p:cNvPicPr>
            <a:picLocks noRot="1" noChangeAspect="1"/>
          </p:cNvPicPr>
          <p:nvPr>
            <a:wavAudioFile r:embed="rId1" name="MS900069784[1].wav"/>
          </p:nvPr>
        </p:nvPicPr>
        <p:blipFill>
          <a:blip r:embed="rId3"/>
          <a:stretch>
            <a:fillRect/>
          </a:stretch>
        </p:blipFill>
        <p:spPr>
          <a:xfrm>
            <a:off x="4419600" y="3276600"/>
            <a:ext cx="304800" cy="304800"/>
          </a:xfrm>
          <a:prstGeom prst="rect">
            <a:avLst/>
          </a:prstGeom>
        </p:spPr>
      </p:pic>
      <p:sp>
        <p:nvSpPr>
          <p:cNvPr id="2" name="TextBox 1"/>
          <p:cNvSpPr txBox="1"/>
          <p:nvPr/>
        </p:nvSpPr>
        <p:spPr>
          <a:xfrm>
            <a:off x="381000" y="762000"/>
            <a:ext cx="8305800" cy="1200329"/>
          </a:xfrm>
          <a:prstGeom prst="rect">
            <a:avLst/>
          </a:prstGeom>
          <a:noFill/>
        </p:spPr>
        <p:txBody>
          <a:bodyPr wrap="square" rtlCol="0">
            <a:spAutoFit/>
          </a:bodyPr>
          <a:lstStyle/>
          <a:p>
            <a:r>
              <a:rPr lang="en-US" dirty="0" smtClean="0"/>
              <a:t>“And so, as the last rays of the winter </a:t>
            </a:r>
            <a:r>
              <a:rPr lang="en-US" i="1" u="sng" dirty="0" smtClean="0"/>
              <a:t>sunset bathed the naked trees</a:t>
            </a:r>
            <a:r>
              <a:rPr lang="en-US" dirty="0" smtClean="0"/>
              <a:t> in a glorious light of red and gold, they were all cut down where they stood around their banner.” pg. 159 The tone of this is joyous. It is joyous because the just won the battle and now the sun is shinning in a way that gives it a glorious appearance.</a:t>
            </a:r>
            <a:endParaRPr lang="en-US" dirty="0"/>
          </a:p>
        </p:txBody>
      </p:sp>
      <p:sp>
        <p:nvSpPr>
          <p:cNvPr id="3" name="TextBox 2"/>
          <p:cNvSpPr txBox="1"/>
          <p:nvPr/>
        </p:nvSpPr>
        <p:spPr>
          <a:xfrm>
            <a:off x="381000" y="152400"/>
            <a:ext cx="8305800" cy="584775"/>
          </a:xfrm>
          <a:prstGeom prst="rect">
            <a:avLst/>
          </a:prstGeom>
          <a:noFill/>
        </p:spPr>
        <p:txBody>
          <a:bodyPr wrap="square" rtlCol="0">
            <a:spAutoFit/>
          </a:bodyPr>
          <a:lstStyle/>
          <a:p>
            <a:pPr algn="ctr"/>
            <a:r>
              <a:rPr lang="en-US" sz="3200" dirty="0" smtClean="0"/>
              <a:t>Personification</a:t>
            </a:r>
            <a:endParaRPr lang="en-US" sz="3200" dirty="0"/>
          </a:p>
        </p:txBody>
      </p:sp>
      <p:pic>
        <p:nvPicPr>
          <p:cNvPr id="7" name="Picture 2" descr="C:\Users\Staples\AppData\Local\Microsoft\Windows\Temporary Internet Files\Content.IE5\O3JNNZD9\MC900441141[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057400" y="2209800"/>
            <a:ext cx="4657772" cy="35890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113925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840</TotalTime>
  <Words>639</Words>
  <Application>Microsoft Office PowerPoint</Application>
  <PresentationFormat>On-screen Show (4:3)</PresentationFormat>
  <Paragraphs>22</Paragraphs>
  <Slides>10</Slides>
  <Notes>1</Notes>
  <HiddenSlides>0</HiddenSlides>
  <MMClips>11</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Sketchbook</vt:lpstr>
      <vt:lpstr>Literary Techniques</vt:lpstr>
      <vt:lpstr>Slide 2</vt:lpstr>
      <vt:lpstr>Slide 3</vt:lpstr>
      <vt:lpstr>Slide 4</vt:lpstr>
      <vt:lpstr>Slide 5</vt:lpstr>
      <vt:lpstr>Slide 6</vt:lpstr>
      <vt:lpstr>Slide 7</vt:lpstr>
      <vt:lpstr>Slide 8</vt:lpstr>
      <vt:lpstr>Slide 9</vt:lpstr>
      <vt:lpstr>Slide 10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Techniques</dc:title>
  <dc:creator>Jay Provost</dc:creator>
  <cp:lastModifiedBy>Simont Scott</cp:lastModifiedBy>
  <cp:revision>40</cp:revision>
  <dcterms:created xsi:type="dcterms:W3CDTF">2011-05-25T23:12:24Z</dcterms:created>
  <dcterms:modified xsi:type="dcterms:W3CDTF">2011-05-30T20:47:45Z</dcterms:modified>
</cp:coreProperties>
</file>